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8" r:id="rId43"/>
    <p:sldId id="299" r:id="rId44"/>
    <p:sldId id="300" r:id="rId45"/>
    <p:sldId id="301" r:id="rId46"/>
    <p:sldId id="302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D033E9-90F7-4442-9FCF-85C83B44E00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2326D6-538D-40EF-AFF2-6E1A45F8C59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Mutagenic agents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/>
              <a:t>• </a:t>
            </a:r>
            <a:r>
              <a:rPr lang="en-US" dirty="0">
                <a:solidFill>
                  <a:srgbClr val="FF0000"/>
                </a:solidFill>
              </a:rPr>
              <a:t>Base analogues </a:t>
            </a:r>
            <a:r>
              <a:rPr lang="en-US" dirty="0"/>
              <a:t>- substitution of original bases</a:t>
            </a:r>
            <a:br>
              <a:rPr lang="en-US" dirty="0"/>
            </a:br>
            <a:r>
              <a:rPr lang="en-US" dirty="0"/>
              <a:t>Instead of T, 5-bromouracil pairs with G.</a:t>
            </a:r>
            <a:br>
              <a:rPr lang="en-US" dirty="0"/>
            </a:br>
            <a:r>
              <a:rPr lang="en-US" dirty="0"/>
              <a:t>2-aminopurine - instead of A - pairs with G</a:t>
            </a:r>
          </a:p>
          <a:p>
            <a:pPr>
              <a:buNone/>
            </a:pPr>
            <a:r>
              <a:rPr lang="en-US" dirty="0"/>
              <a:t>• </a:t>
            </a:r>
            <a:r>
              <a:rPr lang="en-US" dirty="0">
                <a:solidFill>
                  <a:srgbClr val="FF0000"/>
                </a:solidFill>
              </a:rPr>
              <a:t>Nitrogen bases </a:t>
            </a:r>
            <a:r>
              <a:rPr lang="en-US" dirty="0"/>
              <a:t>- chemicals that change the structure of bases</a:t>
            </a:r>
            <a:br>
              <a:rPr lang="en-US" dirty="0"/>
            </a:br>
            <a:r>
              <a:rPr lang="en-US" dirty="0"/>
              <a:t>   perform </a:t>
            </a:r>
            <a:r>
              <a:rPr lang="en-US" dirty="0" err="1"/>
              <a:t>deamination</a:t>
            </a:r>
            <a:r>
              <a:rPr lang="en-US" dirty="0"/>
              <a:t> of bases - elimination of the amino group</a:t>
            </a:r>
            <a:br>
              <a:rPr lang="en-US" dirty="0"/>
            </a:br>
            <a:r>
              <a:rPr lang="en-US" dirty="0"/>
              <a:t>   from base (nitrous acid, ethyl </a:t>
            </a:r>
            <a:r>
              <a:rPr lang="en-US" dirty="0" err="1"/>
              <a:t>methanesulfonate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C-U </a:t>
            </a:r>
            <a:r>
              <a:rPr lang="en-US" dirty="0" err="1"/>
              <a:t>deamination</a:t>
            </a:r>
            <a:r>
              <a:rPr lang="en-US" dirty="0"/>
              <a:t> occurs.</a:t>
            </a:r>
            <a:br>
              <a:rPr lang="en-US" dirty="0"/>
            </a:br>
            <a:r>
              <a:rPr lang="en-US" dirty="0"/>
              <a:t>G </a:t>
            </a:r>
            <a:r>
              <a:rPr lang="en-US" dirty="0" err="1"/>
              <a:t>deamination</a:t>
            </a:r>
            <a:r>
              <a:rPr lang="en-US" dirty="0"/>
              <a:t> yields </a:t>
            </a:r>
            <a:r>
              <a:rPr lang="en-US" dirty="0" err="1"/>
              <a:t>xanthine</a:t>
            </a:r>
            <a:r>
              <a:rPr lang="en-US" dirty="0"/>
              <a:t> (</a:t>
            </a:r>
            <a:r>
              <a:rPr lang="en-US" dirty="0" err="1"/>
              <a:t>xanthine</a:t>
            </a:r>
            <a:r>
              <a:rPr lang="en-US" dirty="0"/>
              <a:t> se).</a:t>
            </a:r>
            <a:br>
              <a:rPr lang="en-US" dirty="0"/>
            </a:br>
            <a:r>
              <a:rPr lang="en-US" dirty="0"/>
              <a:t>It sometimes pairs with C and sometimes it does not.</a:t>
            </a:r>
            <a:br>
              <a:rPr lang="en-US" dirty="0"/>
            </a:br>
            <a:r>
              <a:rPr lang="en-US" dirty="0"/>
              <a:t>         pairs, so replication stops),</a:t>
            </a:r>
            <a:br>
              <a:rPr lang="en-US" dirty="0"/>
            </a:br>
            <a:r>
              <a:rPr lang="en-US" dirty="0"/>
              <a:t>A's </a:t>
            </a:r>
            <a:r>
              <a:rPr lang="en-US" dirty="0" err="1"/>
              <a:t>deamination</a:t>
            </a:r>
            <a:r>
              <a:rPr lang="en-US" dirty="0"/>
              <a:t> - synthesizes hypoxanthine; - binds to C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• </a:t>
            </a:r>
            <a:r>
              <a:rPr lang="en-US" dirty="0" err="1">
                <a:solidFill>
                  <a:srgbClr val="FF0000"/>
                </a:solidFill>
              </a:rPr>
              <a:t>Alkylating</a:t>
            </a:r>
            <a:r>
              <a:rPr lang="en-US" dirty="0">
                <a:solidFill>
                  <a:srgbClr val="FF0000"/>
                </a:solidFill>
              </a:rPr>
              <a:t> agents </a:t>
            </a:r>
            <a:r>
              <a:rPr lang="en-US" dirty="0"/>
              <a:t>- insert an alkyl group between the bases in the DNA molecule</a:t>
            </a:r>
            <a:br>
              <a:rPr lang="en-US" dirty="0"/>
            </a:br>
            <a:r>
              <a:rPr lang="en-US" dirty="0"/>
              <a:t>        - </a:t>
            </a:r>
            <a:r>
              <a:rPr lang="en-US" dirty="0" err="1"/>
              <a:t>nitrosoguanosine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 methyl </a:t>
            </a:r>
            <a:r>
              <a:rPr lang="en-US" dirty="0" err="1"/>
              <a:t>methanesulfonate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 ethyl </a:t>
            </a:r>
            <a:r>
              <a:rPr lang="en-US" dirty="0" err="1"/>
              <a:t>methanesulfonate</a:t>
            </a:r>
            <a:endParaRPr lang="en-US" dirty="0"/>
          </a:p>
          <a:p>
            <a:pPr>
              <a:buNone/>
            </a:pPr>
            <a:r>
              <a:rPr lang="en-US" dirty="0"/>
              <a:t>• </a:t>
            </a:r>
            <a:r>
              <a:rPr lang="en-US" dirty="0">
                <a:solidFill>
                  <a:srgbClr val="FF0000"/>
                </a:solidFill>
              </a:rPr>
              <a:t>Intercalating agents </a:t>
            </a:r>
            <a:r>
              <a:rPr lang="en-US" dirty="0"/>
              <a:t>- are incorporated between bases; lead to </a:t>
            </a:r>
            <a:r>
              <a:rPr lang="en-US" dirty="0" err="1"/>
              <a:t>frameshift</a:t>
            </a:r>
            <a:r>
              <a:rPr lang="en-US" dirty="0"/>
              <a:t> mutations</a:t>
            </a:r>
            <a:br>
              <a:rPr lang="en-US" dirty="0"/>
            </a:br>
            <a:r>
              <a:rPr lang="en-US" dirty="0"/>
              <a:t> - </a:t>
            </a:r>
            <a:r>
              <a:rPr lang="en-US" dirty="0" err="1"/>
              <a:t>ethidium</a:t>
            </a:r>
            <a:r>
              <a:rPr lang="en-US" dirty="0"/>
              <a:t> bromide A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acridine</a:t>
            </a:r>
            <a:r>
              <a:rPr lang="en-US" dirty="0"/>
              <a:t> orange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proflavin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Agents that do NOT act directly on DNA:</a:t>
            </a:r>
          </a:p>
          <a:p>
            <a:pPr>
              <a:buNone/>
            </a:pPr>
            <a:r>
              <a:rPr lang="en-US" dirty="0" smtClean="0"/>
              <a:t>act on DNA repair mechanisms</a:t>
            </a:r>
          </a:p>
          <a:p>
            <a:pPr>
              <a:buNone/>
            </a:pPr>
            <a:r>
              <a:rPr lang="en-US" dirty="0" smtClean="0"/>
              <a:t>act on the RNA molecule</a:t>
            </a:r>
          </a:p>
          <a:p>
            <a:pPr>
              <a:buNone/>
            </a:pPr>
            <a:r>
              <a:rPr lang="en-US" dirty="0" smtClean="0"/>
              <a:t>act on proteins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Antimutagens</a:t>
            </a:r>
            <a:r>
              <a:rPr lang="en-US" dirty="0" smtClean="0"/>
              <a:t> - substances that reduce the mutagenic effect of chemical agents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chemical agents: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Agents of natural origin</a:t>
            </a:r>
          </a:p>
          <a:p>
            <a:r>
              <a:rPr lang="en-US" dirty="0" smtClean="0"/>
              <a:t>- caffeine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theophylline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theobromine</a:t>
            </a:r>
            <a:endParaRPr lang="en-US" dirty="0" smtClean="0"/>
          </a:p>
          <a:p>
            <a:r>
              <a:rPr lang="en-US" dirty="0" smtClean="0"/>
              <a:t>- plant alkaloids</a:t>
            </a:r>
          </a:p>
          <a:p>
            <a:endParaRPr lang="en-US" dirty="0" smtClean="0"/>
          </a:p>
          <a:p>
            <a:r>
              <a:rPr lang="en-US" dirty="0" smtClean="0"/>
              <a:t>2. Agents of industrial origin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Environmental chemical mutagens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Pesticides</a:t>
            </a:r>
          </a:p>
          <a:p>
            <a:pPr>
              <a:buNone/>
            </a:pPr>
            <a:r>
              <a:rPr lang="en-US" dirty="0" smtClean="0"/>
              <a:t>2. Insecticides</a:t>
            </a:r>
          </a:p>
          <a:p>
            <a:pPr>
              <a:buNone/>
            </a:pPr>
            <a:r>
              <a:rPr lang="en-US" dirty="0" smtClean="0"/>
              <a:t>3. Vinyl chloride</a:t>
            </a:r>
          </a:p>
          <a:p>
            <a:pPr>
              <a:buNone/>
            </a:pPr>
            <a:r>
              <a:rPr lang="en-US" dirty="0" smtClean="0"/>
              <a:t>4. Additives, preservatives, colors in the food industry, emulsifiers (E123, 221-226, 250-251, 320-322, 338-341...)</a:t>
            </a:r>
          </a:p>
          <a:p>
            <a:pPr>
              <a:buNone/>
            </a:pPr>
            <a:r>
              <a:rPr lang="en-US" dirty="0" smtClean="0"/>
              <a:t>5. Medicines (</a:t>
            </a:r>
            <a:r>
              <a:rPr lang="en-US" dirty="0" err="1" smtClean="0"/>
              <a:t>cytostatics</a:t>
            </a:r>
            <a:r>
              <a:rPr lang="en-US" dirty="0" smtClean="0"/>
              <a:t>, sedatives, antibiotics, drugs)</a:t>
            </a:r>
          </a:p>
          <a:p>
            <a:pPr>
              <a:buNone/>
            </a:pPr>
            <a:r>
              <a:rPr lang="en-US" dirty="0" smtClean="0"/>
              <a:t>For example. effect of Thalidomide (mutagenic and </a:t>
            </a:r>
            <a:r>
              <a:rPr lang="en-US" dirty="0" err="1" smtClean="0"/>
              <a:t>teratogenic</a:t>
            </a:r>
            <a:r>
              <a:rPr lang="en-US" dirty="0" smtClean="0"/>
              <a:t> effect)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thalidomide effect</a:t>
            </a:r>
            <a:endParaRPr lang="en-US" dirty="0"/>
          </a:p>
        </p:txBody>
      </p:sp>
      <p:pic>
        <p:nvPicPr>
          <p:cNvPr id="4" name="Picture 4" descr="thalidomidecollage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719953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PHYSICAL AGENTS: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Non-ionizing radiation</a:t>
            </a:r>
          </a:p>
          <a:p>
            <a:pPr>
              <a:buNone/>
            </a:pPr>
            <a:r>
              <a:rPr lang="en-US" dirty="0" smtClean="0"/>
              <a:t>2. Ionizing radiation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Non-ionizing radiation - UV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tissue penetration</a:t>
            </a:r>
          </a:p>
          <a:p>
            <a:r>
              <a:rPr lang="en-US" dirty="0" smtClean="0"/>
              <a:t>Organisms at a lower level of the evolutionary ladder are more sensitive</a:t>
            </a:r>
          </a:p>
          <a:p>
            <a:r>
              <a:rPr lang="en-US" dirty="0" smtClean="0"/>
              <a:t>The effect depends on the phase of the cell cycle</a:t>
            </a:r>
          </a:p>
          <a:p>
            <a:r>
              <a:rPr lang="en-US" dirty="0" smtClean="0"/>
              <a:t>The effect depends on the dose used - with an increase in the dose, the frequency of damage increases (there is a threshold of action)</a:t>
            </a:r>
          </a:p>
          <a:p>
            <a:r>
              <a:rPr lang="en-US" dirty="0" smtClean="0"/>
              <a:t>Mechanism of action - </a:t>
            </a:r>
            <a:r>
              <a:rPr lang="en-US" dirty="0" err="1" smtClean="0"/>
              <a:t>dimers</a:t>
            </a:r>
            <a:r>
              <a:rPr lang="en-US" dirty="0" smtClean="0"/>
              <a:t> are formed in the DNA molecule (most often T=T)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Ionizing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Atoms and molecules can be ionized by any radiation that interacts with the matter they pass through.</a:t>
            </a:r>
          </a:p>
          <a:p>
            <a:pPr>
              <a:buNone/>
            </a:pPr>
            <a:r>
              <a:rPr lang="en-US" dirty="0" smtClean="0"/>
              <a:t>We include: </a:t>
            </a:r>
          </a:p>
          <a:p>
            <a:pPr>
              <a:buNone/>
            </a:pPr>
            <a:r>
              <a:rPr lang="en-US" dirty="0" smtClean="0"/>
              <a:t>- electromagnetic waves (H-rays and gamma-rays)</a:t>
            </a:r>
          </a:p>
          <a:p>
            <a:pPr>
              <a:buNone/>
            </a:pPr>
            <a:r>
              <a:rPr lang="en-US" dirty="0" smtClean="0"/>
              <a:t> - corpuscular radiation (electrons, protons, positrons, alpha-rays and neutrons)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Ionizing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has a cumulative effect - there is NO threshold of effect</a:t>
            </a:r>
          </a:p>
          <a:p>
            <a:endParaRPr lang="en-US" dirty="0" smtClean="0"/>
          </a:p>
          <a:p>
            <a:r>
              <a:rPr lang="en-US" dirty="0" smtClean="0"/>
              <a:t>The mechanism of action is explained by the theory of free radicals</a:t>
            </a:r>
          </a:p>
          <a:p>
            <a:endParaRPr lang="en-US" dirty="0" smtClean="0"/>
          </a:p>
          <a:p>
            <a:r>
              <a:rPr lang="en-US" dirty="0" smtClean="0"/>
              <a:t>Effects on DNA can be:</a:t>
            </a:r>
          </a:p>
          <a:p>
            <a:r>
              <a:rPr lang="en-US" dirty="0" smtClean="0"/>
              <a:t>1. direct</a:t>
            </a:r>
          </a:p>
          <a:p>
            <a:r>
              <a:rPr lang="en-US" dirty="0" smtClean="0"/>
              <a:t>2. indirect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unknown factors that lead to mutations</a:t>
            </a:r>
          </a:p>
          <a:p>
            <a:endParaRPr lang="en-US" dirty="0" smtClean="0"/>
          </a:p>
          <a:p>
            <a:r>
              <a:rPr lang="en-US" dirty="0" smtClean="0"/>
              <a:t>replication errors</a:t>
            </a:r>
          </a:p>
          <a:p>
            <a:endParaRPr lang="en-US" dirty="0" smtClean="0"/>
          </a:p>
          <a:p>
            <a:r>
              <a:rPr lang="en-US" dirty="0" smtClean="0"/>
              <a:t>the spontaneous mutation rate per gene is </a:t>
            </a:r>
            <a:r>
              <a:rPr lang="en-US" sz="2400" dirty="0">
                <a:solidFill>
                  <a:prstClr val="black"/>
                </a:solidFill>
                <a:latin typeface="Arial" charset="0"/>
              </a:rPr>
              <a:t>10</a:t>
            </a:r>
            <a:r>
              <a:rPr lang="en-US" sz="2400" baseline="30000" dirty="0">
                <a:solidFill>
                  <a:prstClr val="black"/>
                </a:solidFill>
                <a:latin typeface="Arial" charset="0"/>
              </a:rPr>
              <a:t>-4</a:t>
            </a:r>
            <a:r>
              <a:rPr lang="en-US" sz="2400" dirty="0">
                <a:solidFill>
                  <a:prstClr val="black"/>
                </a:solidFill>
                <a:latin typeface="Arial" charset="0"/>
              </a:rPr>
              <a:t>-10</a:t>
            </a:r>
            <a:r>
              <a:rPr lang="en-US" sz="2400" baseline="30000" dirty="0">
                <a:solidFill>
                  <a:prstClr val="black"/>
                </a:solidFill>
                <a:latin typeface="Arial" charset="0"/>
              </a:rPr>
              <a:t>-6</a:t>
            </a:r>
            <a:endParaRPr lang="en-US" dirty="0" smtClean="0"/>
          </a:p>
          <a:p>
            <a:endParaRPr lang="en-US" dirty="0" smtClean="0"/>
          </a:p>
          <a:p>
            <a:pPr marL="273050" lvl="0" indent="-273050" fontAlgn="base">
              <a:lnSpc>
                <a:spcPct val="90000"/>
              </a:lnSpc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n-US" dirty="0" smtClean="0"/>
              <a:t>spontaneous mutation rate per nucleotide is </a:t>
            </a:r>
            <a:r>
              <a:rPr lang="en-US" sz="2400" dirty="0">
                <a:solidFill>
                  <a:prstClr val="black"/>
                </a:solidFill>
                <a:latin typeface="Arial" charset="0"/>
              </a:rPr>
              <a:t>10</a:t>
            </a:r>
            <a:r>
              <a:rPr lang="en-US" sz="2400" baseline="30000" dirty="0">
                <a:solidFill>
                  <a:prstClr val="black"/>
                </a:solidFill>
                <a:latin typeface="Arial" charset="0"/>
              </a:rPr>
              <a:t>8</a:t>
            </a:r>
            <a:r>
              <a:rPr lang="en-US" sz="2400" dirty="0">
                <a:solidFill>
                  <a:prstClr val="black"/>
                </a:solidFill>
                <a:latin typeface="Arial" charset="0"/>
              </a:rPr>
              <a:t>-10</a:t>
            </a:r>
            <a:r>
              <a:rPr lang="en-US" sz="2400" baseline="30000" dirty="0">
                <a:solidFill>
                  <a:prstClr val="black"/>
                </a:solidFill>
                <a:latin typeface="Arial" charset="0"/>
              </a:rPr>
              <a:t>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Ionizing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On the DNA molecule it causes: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 single chain breaks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 double chain breaks</a:t>
            </a:r>
            <a:endParaRPr lang="en-US" dirty="0"/>
          </a:p>
        </p:txBody>
      </p:sp>
      <p:pic>
        <p:nvPicPr>
          <p:cNvPr id="4" name="Picture 4" descr="slika - zracenje i DN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7188" y="1773238"/>
            <a:ext cx="37068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Ionizing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effect depends on:</a:t>
            </a:r>
          </a:p>
          <a:p>
            <a:pPr>
              <a:buNone/>
            </a:pPr>
            <a:r>
              <a:rPr lang="en-US" dirty="0" smtClean="0"/>
              <a:t>      - types of organisms (the most sensitive are mammals, and among them humans - semi-lethal dose for humans is 4-5 </a:t>
            </a:r>
            <a:r>
              <a:rPr lang="en-US" dirty="0" err="1" smtClean="0"/>
              <a:t>Gy</a:t>
            </a:r>
            <a:r>
              <a:rPr lang="en-US" dirty="0" smtClean="0"/>
              <a:t>, insects 100 </a:t>
            </a:r>
            <a:r>
              <a:rPr lang="en-US" dirty="0" err="1" smtClean="0"/>
              <a:t>Gy</a:t>
            </a:r>
            <a:r>
              <a:rPr lang="en-US" dirty="0" smtClean="0"/>
              <a:t>, bacteria 500 </a:t>
            </a:r>
            <a:r>
              <a:rPr lang="en-US" dirty="0" err="1" smtClean="0"/>
              <a:t>Gy</a:t>
            </a:r>
            <a:r>
              <a:rPr lang="en-US" dirty="0" smtClean="0"/>
              <a:t>, Protozoa 1000 </a:t>
            </a:r>
            <a:r>
              <a:rPr lang="en-US" dirty="0" err="1" smtClean="0"/>
              <a:t>Gy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  - the physiological state of the organism</a:t>
            </a:r>
          </a:p>
          <a:p>
            <a:pPr>
              <a:buNone/>
            </a:pPr>
            <a:r>
              <a:rPr lang="en-US" dirty="0" smtClean="0"/>
              <a:t>      - phases of the cell cycle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genetic material: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numerical aberrations of chromosomes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structural chromosome aberrations</a:t>
            </a:r>
          </a:p>
          <a:p>
            <a:pPr>
              <a:buNone/>
            </a:pPr>
            <a:r>
              <a:rPr lang="en-US" dirty="0" smtClean="0"/>
              <a:t>           </a:t>
            </a:r>
          </a:p>
          <a:p>
            <a:pPr>
              <a:buNone/>
            </a:pPr>
            <a:r>
              <a:rPr lang="en-US" dirty="0" smtClean="0"/>
              <a:t>3. gene mutations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that enhance the </a:t>
            </a:r>
            <a:r>
              <a:rPr lang="en-US" dirty="0" err="1" smtClean="0"/>
              <a:t>genotoxic</a:t>
            </a:r>
            <a:r>
              <a:rPr lang="en-US" dirty="0" smtClean="0"/>
              <a:t> effect of ionizing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oxygen - O2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oxygen effect plays a role in the formation of reactive peroxides - free radicals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mutagens - viruses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DNA viruses</a:t>
            </a:r>
            <a:br>
              <a:rPr lang="en-US" dirty="0"/>
            </a:br>
            <a:r>
              <a:rPr lang="en-US" dirty="0"/>
              <a:t>RNA viruses</a:t>
            </a:r>
            <a:br>
              <a:rPr lang="en-US" dirty="0"/>
            </a:br>
            <a:r>
              <a:rPr lang="en-US" dirty="0"/>
              <a:t> a special group of RNA viruses - RNA-DNA viruses</a:t>
            </a:r>
          </a:p>
          <a:p>
            <a:pPr>
              <a:buNone/>
            </a:pPr>
            <a:r>
              <a:rPr lang="en-US" dirty="0"/>
              <a:t> - </a:t>
            </a:r>
            <a:r>
              <a:rPr lang="en-US" dirty="0" err="1"/>
              <a:t>subcellular</a:t>
            </a:r>
            <a:r>
              <a:rPr lang="en-US" dirty="0"/>
              <a:t> organisms</a:t>
            </a:r>
            <a:br>
              <a:rPr lang="en-US" dirty="0"/>
            </a:br>
            <a:r>
              <a:rPr lang="en-US" dirty="0"/>
              <a:t> - they do not have the ability to reproduce while free in the air</a:t>
            </a:r>
            <a:br>
              <a:rPr lang="en-US" dirty="0"/>
            </a:br>
            <a:r>
              <a:rPr lang="en-US" dirty="0"/>
              <a:t> - they don't have their own metabolism</a:t>
            </a:r>
            <a:br>
              <a:rPr lang="en-US" dirty="0"/>
            </a:br>
            <a:r>
              <a:rPr lang="en-US" dirty="0"/>
              <a:t>- have a strong preference for specific genes or chromosomal regions</a:t>
            </a:r>
          </a:p>
          <a:p>
            <a:pPr>
              <a:buNone/>
            </a:pPr>
            <a:r>
              <a:rPr lang="en-US" dirty="0"/>
              <a:t>Viral nucleic acid is multiplied in the host cell dependently (</a:t>
            </a:r>
            <a:r>
              <a:rPr lang="en-US" dirty="0" err="1"/>
              <a:t>lysogenic</a:t>
            </a:r>
            <a:r>
              <a:rPr lang="en-US" dirty="0"/>
              <a:t> infection) or independently (</a:t>
            </a:r>
            <a:r>
              <a:rPr lang="en-US" dirty="0" err="1"/>
              <a:t>lytic</a:t>
            </a:r>
            <a:r>
              <a:rPr lang="en-US" dirty="0"/>
              <a:t> infection).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viruses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pathogenesis</a:t>
            </a:r>
            <a:br>
              <a:rPr lang="en-US" dirty="0" smtClean="0"/>
            </a:br>
            <a:r>
              <a:rPr lang="en-US" dirty="0" smtClean="0"/>
              <a:t>    </a:t>
            </a:r>
            <a:br>
              <a:rPr lang="en-US" dirty="0" smtClean="0"/>
            </a:br>
            <a:r>
              <a:rPr lang="en-US" dirty="0" smtClean="0"/>
              <a:t>2. </a:t>
            </a:r>
            <a:r>
              <a:rPr lang="en-US" dirty="0" err="1" smtClean="0"/>
              <a:t>oncogenes</a:t>
            </a:r>
            <a:r>
              <a:rPr lang="en-US" dirty="0" smtClean="0"/>
              <a:t> - viral </a:t>
            </a:r>
            <a:r>
              <a:rPr lang="en-US" dirty="0" err="1" smtClean="0"/>
              <a:t>oncogenes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3. changes in the genetic material - gene mutations, chromosomal aberrations of the break type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TESTS FOR THE DETECTION OF GENOTOXIC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Human </a:t>
            </a:r>
            <a:r>
              <a:rPr lang="en-US" dirty="0" err="1"/>
              <a:t>karyotype</a:t>
            </a:r>
            <a:endParaRPr lang="en-US" dirty="0"/>
          </a:p>
          <a:p>
            <a:r>
              <a:rPr lang="en-US" dirty="0"/>
              <a:t>2. Standardization of the human </a:t>
            </a:r>
            <a:r>
              <a:rPr lang="en-US" dirty="0" err="1"/>
              <a:t>karyotype</a:t>
            </a:r>
            <a:endParaRPr lang="en-US" dirty="0"/>
          </a:p>
          <a:p>
            <a:r>
              <a:rPr lang="en-US" dirty="0"/>
              <a:t>Various agents present in the human environment have the ability to induce changes in the hereditary material of the human </a:t>
            </a:r>
            <a:r>
              <a:rPr lang="en-US" dirty="0" err="1"/>
              <a:t>germline</a:t>
            </a:r>
            <a:r>
              <a:rPr lang="en-US" dirty="0"/>
              <a:t> or somatic cells. Such agents are designated as GENOTOXIC AGENTS.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toxicology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main task is the detection of </a:t>
            </a:r>
            <a:r>
              <a:rPr lang="en-US" dirty="0" err="1"/>
              <a:t>genotoxic</a:t>
            </a:r>
            <a:r>
              <a:rPr lang="en-US" dirty="0"/>
              <a:t> agents</a:t>
            </a:r>
          </a:p>
          <a:p>
            <a:r>
              <a:rPr lang="en-US" dirty="0"/>
              <a:t>In genetic toxicology, there is a system for selecting and prioritizing substances to be tested - priority selection.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Newly produced substances</a:t>
            </a:r>
          </a:p>
          <a:p>
            <a:r>
              <a:rPr lang="en-US" dirty="0" smtClean="0"/>
              <a:t>2. Mixtures of old substances</a:t>
            </a:r>
          </a:p>
          <a:p>
            <a:r>
              <a:rPr lang="en-US" dirty="0" smtClean="0"/>
              <a:t>3. Mixtures of new and old substances</a:t>
            </a:r>
          </a:p>
          <a:p>
            <a:r>
              <a:rPr lang="en-US" dirty="0" smtClean="0"/>
              <a:t>4. Substances whose purpose is changed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test 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Human applicability of the obtained results</a:t>
            </a:r>
          </a:p>
          <a:p>
            <a:pPr>
              <a:buNone/>
            </a:pPr>
            <a:r>
              <a:rPr lang="en-US" dirty="0" smtClean="0"/>
              <a:t>2. Reproducibility </a:t>
            </a:r>
          </a:p>
          <a:p>
            <a:pPr>
              <a:buNone/>
            </a:pPr>
            <a:r>
              <a:rPr lang="en-US" dirty="0" smtClean="0"/>
              <a:t>3. Sensitivity</a:t>
            </a:r>
          </a:p>
          <a:p>
            <a:pPr>
              <a:buNone/>
            </a:pPr>
            <a:r>
              <a:rPr lang="en-US" dirty="0" smtClean="0"/>
              <a:t>4.The capacity to identify the </a:t>
            </a:r>
            <a:r>
              <a:rPr lang="en-US" dirty="0" err="1" smtClean="0"/>
              <a:t>genotoxic</a:t>
            </a:r>
            <a:r>
              <a:rPr lang="en-US" dirty="0" smtClean="0"/>
              <a:t> potential of as many agents as possible.</a:t>
            </a:r>
          </a:p>
          <a:p>
            <a:pPr>
              <a:buNone/>
            </a:pPr>
            <a:r>
              <a:rPr lang="en-US" dirty="0" smtClean="0"/>
              <a:t>5. A sufficient statistical analysis of the outcomes</a:t>
            </a:r>
          </a:p>
          <a:p>
            <a:pPr>
              <a:buNone/>
            </a:pPr>
            <a:r>
              <a:rPr lang="en-US" dirty="0" smtClean="0"/>
              <a:t>6. Test execution speed</a:t>
            </a:r>
          </a:p>
          <a:p>
            <a:pPr>
              <a:buNone/>
            </a:pPr>
            <a:r>
              <a:rPr lang="en-US" dirty="0" smtClean="0"/>
              <a:t>7. Test performance simplicity and cost price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Induced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Factors that can cause mutations are MUTAGENIC AGENTS (factors)</a:t>
            </a:r>
          </a:p>
          <a:p>
            <a:endParaRPr lang="en-US" dirty="0" smtClean="0"/>
          </a:p>
          <a:p>
            <a:r>
              <a:rPr lang="en-US" dirty="0" smtClean="0"/>
              <a:t>induced mutation rate: every 7th nucleotide out of 100 nucleotides undergoes a mutation!</a:t>
            </a:r>
          </a:p>
          <a:p>
            <a:endParaRPr lang="en-US" dirty="0" smtClean="0"/>
          </a:p>
          <a:p>
            <a:r>
              <a:rPr lang="en-US" dirty="0" smtClean="0"/>
              <a:t>Study of mutations - artificial induction of mutations using various mutagenic agents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over one hundred experimental procedures described in the scientific literature, and since 1986, Europe has used fifteen basic tests grouped according to the genetic effect they detect.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tests are divided into three basic groups: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TESTS TO DETECT GENE MUTATIONS</a:t>
            </a:r>
          </a:p>
          <a:p>
            <a:pPr>
              <a:buNone/>
            </a:pPr>
            <a:r>
              <a:rPr lang="en-US" dirty="0" smtClean="0"/>
              <a:t>2. CHROMOSOMAL ABNORMALITY DETECTION TESTS</a:t>
            </a:r>
          </a:p>
          <a:p>
            <a:pPr>
              <a:buNone/>
            </a:pPr>
            <a:r>
              <a:rPr lang="en-US" dirty="0" smtClean="0"/>
              <a:t>3. TESTS FOR THE DETECTION OF EFFECTS AT THE DNA LEVEL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SCE test (sister </a:t>
            </a:r>
            <a:r>
              <a:rPr lang="en-US" dirty="0" err="1" smtClean="0"/>
              <a:t>chromatid</a:t>
            </a:r>
            <a:r>
              <a:rPr lang="en-US" dirty="0" smtClean="0"/>
              <a:t> exchange test)</a:t>
            </a:r>
            <a:endParaRPr lang="en-US" dirty="0"/>
          </a:p>
        </p:txBody>
      </p:sp>
      <p:pic>
        <p:nvPicPr>
          <p:cNvPr id="4" name="Content Placeholder 3" descr="SC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1" y="2133600"/>
            <a:ext cx="8153400" cy="2370931"/>
          </a:xfr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SCE test monitors DNA-level damage.</a:t>
            </a:r>
          </a:p>
          <a:p>
            <a:r>
              <a:rPr lang="en-US" dirty="0" smtClean="0"/>
              <a:t>The constituents 5-bromodeoxyuridine-5-BrdU</a:t>
            </a:r>
          </a:p>
          <a:p>
            <a:r>
              <a:rPr lang="en-US" dirty="0" smtClean="0"/>
              <a:t>The growth of cells in culture is monitored, and M1, M2, and M3 mitoses are identified.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Slika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29584" y="2633313"/>
            <a:ext cx="2084832" cy="299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19200" y="3124200"/>
            <a:ext cx="22528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M1 mitosis</a:t>
            </a:r>
            <a:endParaRPr lang="en-US" sz="3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Slika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52187" y="1935163"/>
            <a:ext cx="383962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" y="3048000"/>
            <a:ext cx="22528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M2 mitosis</a:t>
            </a:r>
            <a:endParaRPr lang="en-US" sz="3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Slika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29968" y="2282793"/>
            <a:ext cx="5084064" cy="369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" y="3048000"/>
            <a:ext cx="22528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M3 mitosis</a:t>
            </a:r>
            <a:endParaRPr lang="en-US" sz="3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mechanism of SCE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exchange of sister </a:t>
            </a:r>
            <a:r>
              <a:rPr lang="en-US" dirty="0" err="1" smtClean="0"/>
              <a:t>chromatids</a:t>
            </a:r>
            <a:r>
              <a:rPr lang="en-US" dirty="0" smtClean="0"/>
              <a:t> results from crossing over during mitosis (somatic crossing over).</a:t>
            </a:r>
          </a:p>
          <a:p>
            <a:r>
              <a:rPr lang="en-US" dirty="0" smtClean="0"/>
              <a:t>The sister </a:t>
            </a:r>
            <a:r>
              <a:rPr lang="en-US" dirty="0" err="1" smtClean="0"/>
              <a:t>chromatid</a:t>
            </a:r>
            <a:r>
              <a:rPr lang="en-US" dirty="0" smtClean="0"/>
              <a:t> exchange test involves the exchange of homologous segments between two sister </a:t>
            </a:r>
            <a:r>
              <a:rPr lang="en-US" dirty="0" err="1" smtClean="0"/>
              <a:t>chromatids</a:t>
            </a:r>
            <a:r>
              <a:rPr lang="en-US" dirty="0" smtClean="0"/>
              <a:t> of a metaphase chromosome.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ce.gif (104999 bytes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73383" y="1935163"/>
            <a:ext cx="439723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0" y="1905000"/>
            <a:ext cx="2071688" cy="1452562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pPr marL="484188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HUMAN SISTER CHROMATID EXCHANGES </a:t>
            </a:r>
            <a:endParaRPr kumimoji="0" lang="en-US" sz="1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6292850"/>
            <a:ext cx="9144000" cy="485775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"/>
              <a:tabLst/>
              <a:defRPr/>
            </a:pP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Human lymphocyte cells treated with bromodeoxyuridine (BrdU) and stained with propidium iodide.</a:t>
            </a:r>
            <a:r>
              <a:rPr kumimoji="0" lang="sr-Cyrl-R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Submitted by Portia Cortes, California State University-Stanislaus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MICRONUCLEUS TEST</a:t>
            </a:r>
            <a:endParaRPr lang="en-US" dirty="0"/>
          </a:p>
        </p:txBody>
      </p:sp>
      <p:pic>
        <p:nvPicPr>
          <p:cNvPr id="4" name="Content Placeholder 3" descr="MN sema najnovij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2382044"/>
            <a:ext cx="7324725" cy="315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agent can achieve its effects at all levels of the organization of living matter:</a:t>
            </a:r>
          </a:p>
          <a:p>
            <a:r>
              <a:rPr lang="en-US" dirty="0" smtClean="0"/>
              <a:t>- at the cellular level</a:t>
            </a:r>
          </a:p>
          <a:p>
            <a:r>
              <a:rPr lang="en-US" dirty="0" smtClean="0"/>
              <a:t>- at the tissue level</a:t>
            </a:r>
          </a:p>
          <a:p>
            <a:r>
              <a:rPr lang="en-US" dirty="0" smtClean="0"/>
              <a:t>- at the level of the organism</a:t>
            </a:r>
          </a:p>
          <a:p>
            <a:endParaRPr lang="en-US" dirty="0" smtClean="0"/>
          </a:p>
          <a:p>
            <a:r>
              <a:rPr lang="en-US" dirty="0" smtClean="0"/>
              <a:t>The agent can act in a number of different ways:</a:t>
            </a:r>
          </a:p>
          <a:p>
            <a:r>
              <a:rPr lang="en-US" dirty="0" smtClean="0"/>
              <a:t>- carcinogenic – causes malignant cell transformation</a:t>
            </a:r>
          </a:p>
          <a:p>
            <a:r>
              <a:rPr lang="en-US" dirty="0" smtClean="0"/>
              <a:t>- mutagenic – causes mutation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teratogenic</a:t>
            </a:r>
            <a:r>
              <a:rPr lang="en-US" dirty="0" smtClean="0"/>
              <a:t> - causes changes in the structure of organs during embryonic development</a:t>
            </a:r>
          </a:p>
          <a:p>
            <a:r>
              <a:rPr lang="en-US" dirty="0" smtClean="0"/>
              <a:t>- toxic - kills cells</a:t>
            </a:r>
          </a:p>
          <a:p>
            <a:r>
              <a:rPr lang="en-US" dirty="0" smtClean="0"/>
              <a:t>- biologically neutral - does not cause changes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Cell types for micronucleus assay analysis: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4953000" cy="4525963"/>
          </a:xfrm>
        </p:spPr>
        <p:txBody>
          <a:bodyPr/>
          <a:lstStyle/>
          <a:p>
            <a:r>
              <a:rPr lang="en-US" dirty="0" smtClean="0"/>
              <a:t>1. Mammalian material</a:t>
            </a:r>
          </a:p>
          <a:p>
            <a:r>
              <a:rPr lang="en-US" dirty="0" smtClean="0"/>
              <a:t>Mouse bone marrow - polychromatic erythrocytes</a:t>
            </a:r>
          </a:p>
          <a:p>
            <a:r>
              <a:rPr lang="en-US" dirty="0" smtClean="0"/>
              <a:t>Spontaneous frequency 0.31%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81000" y="5867400"/>
            <a:ext cx="5638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/>
              <a:t>Figure 1. Micronuclei in mouse polychromatic erythrocytes (arrowed).</a:t>
            </a:r>
            <a:endParaRPr lang="en-US" dirty="0">
              <a:latin typeface="Garamond" pitchFamily="18" charset="0"/>
            </a:endParaRPr>
          </a:p>
        </p:txBody>
      </p:sp>
      <p:pic>
        <p:nvPicPr>
          <p:cNvPr id="5" name="Picture 5" descr="Micronuclei in mouse polychromatic erythrocytes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792341"/>
            <a:ext cx="3354388" cy="2752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Human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Human peripheral blood - lymphocytes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Method: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cytokinesis</a:t>
            </a:r>
            <a:r>
              <a:rPr lang="en-US" dirty="0" smtClean="0"/>
              <a:t> block micronucleus test (CBMN) test - peripheral blood lymphocyte culture 72h/320C;</a:t>
            </a:r>
          </a:p>
          <a:p>
            <a:pPr>
              <a:buNone/>
            </a:pPr>
            <a:r>
              <a:rPr lang="en-US" dirty="0" smtClean="0"/>
              <a:t>    44 hours after the start of cultivation, </a:t>
            </a:r>
            <a:r>
              <a:rPr lang="en-US" dirty="0" err="1" smtClean="0"/>
              <a:t>Cytochalasin</a:t>
            </a:r>
            <a:r>
              <a:rPr lang="en-US" dirty="0" smtClean="0"/>
              <a:t> B is added to the cultures (a substance that blocks </a:t>
            </a:r>
            <a:r>
              <a:rPr lang="en-US" dirty="0" err="1" smtClean="0"/>
              <a:t>cytokinesis</a:t>
            </a:r>
            <a:r>
              <a:rPr lang="en-US" dirty="0" smtClean="0"/>
              <a:t>, so we get cells with a binuclear appearance)</a:t>
            </a:r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- Spontaneous frequency of 0-12 MN/1000 BN cells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D:\DOKTORAT RADNA VERZIJA\Slike iz UVODA  za radnu doktorsku disertaciju\BN celije bez MN copy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2400"/>
            <a:ext cx="5340350" cy="3300413"/>
          </a:xfrm>
        </p:spPr>
      </p:pic>
      <p:sp>
        <p:nvSpPr>
          <p:cNvPr id="10" name="Text Placeholder 9"/>
          <p:cNvSpPr>
            <a:spLocks noGrp="1"/>
          </p:cNvSpPr>
          <p:nvPr>
            <p:ph type="body" sz="half" idx="4294967295"/>
          </p:nvPr>
        </p:nvSpPr>
        <p:spPr>
          <a:xfrm>
            <a:off x="0" y="152400"/>
            <a:ext cx="9144000" cy="6553200"/>
          </a:xfrm>
        </p:spPr>
        <p:txBody>
          <a:bodyPr lIns="91430" tIns="45715" rIns="91430" bIns="45715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22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sr-Cyrl-CS" b="1" dirty="0">
                <a:latin typeface="Arial" pitchFamily="34" charset="0"/>
                <a:cs typeface="Arial" pitchFamily="34" charset="0"/>
              </a:rPr>
              <a:t>						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Binuclear cells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without MN </a:t>
            </a:r>
            <a:r>
              <a:rPr lang="sr-Cyrl-CS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sr-Cyrl-CS" sz="2200" b="1" dirty="0">
                <a:latin typeface="Arial" pitchFamily="34" charset="0"/>
                <a:cs typeface="Arial" pitchFamily="34" charset="0"/>
              </a:rPr>
            </a:br>
            <a:endParaRPr lang="sr-Cyrl-CS" sz="22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13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13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13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13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13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1300" b="1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sr-Cyrl-CS" sz="22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Binuclear cells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with MN</a:t>
            </a:r>
          </a:p>
        </p:txBody>
      </p:sp>
      <p:pic>
        <p:nvPicPr>
          <p:cNvPr id="53252" name="Picture 4" descr="D:\DOKTORAT RADNA VERZIJA\Slike iz UVODA  za radnu doktorsku disertaciju\Slika BN sa MN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733800" y="3581400"/>
            <a:ext cx="5410200" cy="3116263"/>
          </a:xfrm>
        </p:spPr>
      </p:pic>
      <p:sp>
        <p:nvSpPr>
          <p:cNvPr id="53253" name="Curved Left Arrow 5"/>
          <p:cNvSpPr>
            <a:spLocks noChangeArrowheads="1"/>
          </p:cNvSpPr>
          <p:nvPr/>
        </p:nvSpPr>
        <p:spPr bwMode="auto">
          <a:xfrm>
            <a:off x="7086600" y="1371600"/>
            <a:ext cx="914400" cy="1066800"/>
          </a:xfrm>
          <a:prstGeom prst="curvedLeftArrow">
            <a:avLst>
              <a:gd name="adj1" fmla="val 25002"/>
              <a:gd name="adj2" fmla="val 49999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latin typeface="Garamond" pitchFamily="18" charset="0"/>
            </a:endParaRPr>
          </a:p>
        </p:txBody>
      </p:sp>
      <p:sp>
        <p:nvSpPr>
          <p:cNvPr id="53254" name="Curved Right Arrow 6"/>
          <p:cNvSpPr>
            <a:spLocks noChangeArrowheads="1"/>
          </p:cNvSpPr>
          <p:nvPr/>
        </p:nvSpPr>
        <p:spPr bwMode="auto">
          <a:xfrm>
            <a:off x="1143000" y="4724400"/>
            <a:ext cx="1676400" cy="1295400"/>
          </a:xfrm>
          <a:prstGeom prst="curvedRightArrow">
            <a:avLst>
              <a:gd name="adj1" fmla="val 25000"/>
              <a:gd name="adj2" fmla="val 50000"/>
              <a:gd name="adj3" fmla="val 2500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TEST OF CHROMOSOMAL ABERRATIONS IN MAMMALIAN CELLS</a:t>
            </a:r>
            <a:endParaRPr lang="en-US" dirty="0"/>
          </a:p>
        </p:txBody>
      </p:sp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304800" y="2820988"/>
          <a:ext cx="2295321" cy="3360737"/>
        </p:xfrm>
        <a:graphic>
          <a:graphicData uri="http://schemas.openxmlformats.org/presentationml/2006/ole">
            <p:oleObj spid="_x0000_s1027" name="Photo Editor Photo" r:id="rId3" imgW="1542857" imgH="1809524" progId="MSPhotoEd.3">
              <p:embed/>
            </p:oleObj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3397250" y="2819400"/>
          <a:ext cx="2318198" cy="3332163"/>
        </p:xfrm>
        <a:graphic>
          <a:graphicData uri="http://schemas.openxmlformats.org/presentationml/2006/ole">
            <p:oleObj spid="_x0000_s1028" name="Photo Editor Photo" r:id="rId4" imgW="1571844" imgH="1809524" progId="MSPhotoEd.3">
              <p:embed/>
            </p:oleObj>
          </a:graphicData>
        </a:graphic>
      </p:graphicFrame>
      <p:graphicFrame>
        <p:nvGraphicFramePr>
          <p:cNvPr id="1029" name="Object 6"/>
          <p:cNvGraphicFramePr>
            <a:graphicFrameLocks noChangeAspect="1"/>
          </p:cNvGraphicFramePr>
          <p:nvPr/>
        </p:nvGraphicFramePr>
        <p:xfrm>
          <a:off x="6469063" y="2832100"/>
          <a:ext cx="2141537" cy="3321050"/>
        </p:xfrm>
        <a:graphic>
          <a:graphicData uri="http://schemas.openxmlformats.org/presentationml/2006/ole">
            <p:oleObj spid="_x0000_s1029" name="Photo Editor Photo" r:id="rId5" imgW="1371429" imgH="1809524" progId="MSPhotoEd.3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TEST OF CHROMOSOMAL ABERRATIONS IN MAMMALIAN CELLS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The test detects chromosomal aberrations</a:t>
            </a:r>
          </a:p>
          <a:p>
            <a:pPr>
              <a:buNone/>
            </a:pPr>
            <a:r>
              <a:rPr lang="en-US" dirty="0" smtClean="0"/>
              <a:t>There are two types of tests:</a:t>
            </a:r>
          </a:p>
          <a:p>
            <a:pPr>
              <a:buNone/>
            </a:pPr>
            <a:r>
              <a:rPr lang="en-US" dirty="0" smtClean="0"/>
              <a:t>     1. in vitro (in cell culture)</a:t>
            </a:r>
          </a:p>
          <a:p>
            <a:pPr>
              <a:buNone/>
            </a:pPr>
            <a:r>
              <a:rPr lang="en-US" dirty="0" smtClean="0"/>
              <a:t>     2. in vivo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most common type of cells used for testing are:</a:t>
            </a:r>
          </a:p>
          <a:p>
            <a:pPr>
              <a:buNone/>
            </a:pPr>
            <a:r>
              <a:rPr lang="en-US" dirty="0" smtClean="0"/>
              <a:t>1. LYMPHOCYTES OF PERIPHERAL BLOOD</a:t>
            </a:r>
          </a:p>
          <a:p>
            <a:pPr>
              <a:buNone/>
            </a:pPr>
            <a:r>
              <a:rPr lang="en-US" dirty="0" smtClean="0"/>
              <a:t>   (for ease of obtaining a sample)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Cell lines, e.g. CHO line</a:t>
            </a:r>
          </a:p>
          <a:p>
            <a:pPr>
              <a:buNone/>
            </a:pPr>
            <a:r>
              <a:rPr lang="en-US" dirty="0" smtClean="0"/>
              <a:t>   (cells from Chinese hamster ovary) has 22 chromosomes and the cell cycle lasts 12 hours.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Test outcome:</a:t>
            </a:r>
          </a:p>
          <a:p>
            <a:pPr>
              <a:buNone/>
            </a:pPr>
            <a:r>
              <a:rPr lang="en-US" dirty="0" smtClean="0"/>
              <a:t>- The obtained preparations are analyzed for CHROMOSOMAL ABERRATIONS.</a:t>
            </a:r>
          </a:p>
          <a:p>
            <a:pPr>
              <a:buNone/>
            </a:pPr>
            <a:r>
              <a:rPr lang="en-US" dirty="0" smtClean="0"/>
              <a:t>Chromosomal and </a:t>
            </a:r>
            <a:r>
              <a:rPr lang="en-US" dirty="0" err="1" smtClean="0"/>
              <a:t>chromatid</a:t>
            </a:r>
            <a:r>
              <a:rPr lang="en-US" dirty="0" smtClean="0"/>
              <a:t> breaks are the most prevalent, while inversions and translocations occur less frequently.</a:t>
            </a:r>
          </a:p>
          <a:p>
            <a:pPr>
              <a:buNone/>
            </a:pPr>
            <a:r>
              <a:rPr lang="en-US" dirty="0" smtClean="0"/>
              <a:t>Approximately thirty sets of chromosomes must be examined.</a:t>
            </a:r>
          </a:p>
          <a:p>
            <a:pPr>
              <a:buNone/>
            </a:pPr>
            <a:r>
              <a:rPr lang="en-US" dirty="0" smtClean="0"/>
              <a:t>-Statistical analysis of the results.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752600"/>
            <a:ext cx="5067300" cy="4387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Factors that cause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Chemical agents</a:t>
            </a:r>
          </a:p>
          <a:p>
            <a:r>
              <a:rPr lang="en-US" dirty="0" smtClean="0"/>
              <a:t>2. Physical agents - radiation, temperature...</a:t>
            </a:r>
          </a:p>
          <a:p>
            <a:r>
              <a:rPr lang="en-US" dirty="0" smtClean="0"/>
              <a:t>3. Biological agents - viruses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Since 1949, it has been known that chemical substances can cause changes in genetic material.</a:t>
            </a:r>
          </a:p>
          <a:p>
            <a:r>
              <a:rPr lang="en-US" dirty="0"/>
              <a:t>Depending on the phase of the cell cycle, they cause:</a:t>
            </a:r>
            <a:br>
              <a:rPr lang="en-US" dirty="0"/>
            </a:br>
            <a:r>
              <a:rPr lang="en-US" dirty="0"/>
              <a:t>1. </a:t>
            </a:r>
            <a:r>
              <a:rPr lang="en-US" dirty="0" err="1"/>
              <a:t>Chromatid</a:t>
            </a:r>
            <a:r>
              <a:rPr lang="en-US" dirty="0"/>
              <a:t> (G2 and S phase) type aberrations</a:t>
            </a:r>
            <a:br>
              <a:rPr lang="en-US" dirty="0"/>
            </a:br>
            <a:r>
              <a:rPr lang="en-US" dirty="0"/>
              <a:t>2. aberrations of the chromosomal (G1 phase) type</a:t>
            </a:r>
          </a:p>
          <a:p>
            <a:r>
              <a:rPr lang="en-US" dirty="0"/>
              <a:t>The amount of damage is proportional to the dose used (dose is the amount of substance that reacts with the DNA molecule).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are specific in the induction of changes:</a:t>
            </a:r>
            <a:br>
              <a:rPr lang="en-US" dirty="0"/>
            </a:br>
            <a:r>
              <a:rPr lang="en-US" dirty="0"/>
              <a:t>- in a certain gender</a:t>
            </a:r>
            <a:br>
              <a:rPr lang="en-US" dirty="0"/>
            </a:br>
            <a:r>
              <a:rPr lang="en-US" dirty="0"/>
              <a:t>- in a certain phase of the cell cycle</a:t>
            </a:r>
          </a:p>
          <a:p>
            <a:r>
              <a:rPr lang="en-US" dirty="0"/>
              <a:t>  can lead to mutations in any part of the genome, i.e. in any gene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Changes in genetic material: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1. CHROMOSOMAL ABERRATIONS</a:t>
            </a:r>
            <a:br>
              <a:rPr lang="en-US" dirty="0"/>
            </a:br>
            <a:r>
              <a:rPr lang="en-US" dirty="0"/>
              <a:t>A) Numerical chromosome aberrations:</a:t>
            </a:r>
            <a:br>
              <a:rPr lang="en-US" dirty="0"/>
            </a:br>
            <a:r>
              <a:rPr lang="en-US" dirty="0"/>
              <a:t>- polyploidy,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aneuploidy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B) Structural chromosome aberrations: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chromatid</a:t>
            </a:r>
            <a:r>
              <a:rPr lang="en-US" dirty="0"/>
              <a:t> and chromosomal break type aberrations</a:t>
            </a:r>
            <a:br>
              <a:rPr lang="en-US" dirty="0"/>
            </a:br>
            <a:r>
              <a:rPr lang="en-US" dirty="0"/>
              <a:t>- achromatic lesions,</a:t>
            </a:r>
            <a:br>
              <a:rPr lang="en-US" dirty="0"/>
            </a:br>
            <a:r>
              <a:rPr lang="en-US" dirty="0"/>
              <a:t>- inversions,</a:t>
            </a:r>
            <a:br>
              <a:rPr lang="en-US" dirty="0"/>
            </a:br>
            <a:r>
              <a:rPr lang="en-US" dirty="0"/>
              <a:t>- ring chromosome,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dicentric</a:t>
            </a:r>
            <a:r>
              <a:rPr lang="en-US" dirty="0"/>
              <a:t> chromosomes,</a:t>
            </a:r>
            <a:br>
              <a:rPr lang="en-US" dirty="0"/>
            </a:br>
            <a:r>
              <a:rPr lang="en-US" dirty="0"/>
              <a:t>- translocations</a:t>
            </a:r>
            <a:br>
              <a:rPr lang="en-US" dirty="0"/>
            </a:br>
            <a:r>
              <a:rPr lang="en-US" dirty="0"/>
              <a:t>2. GENE MUTATIONS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reaction of chemical agents with the DNA molecule can be: - direct - indirect (require metabolic activation)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1286</Words>
  <Application>Microsoft Office PowerPoint</Application>
  <PresentationFormat>On-screen Show (4:3)</PresentationFormat>
  <Paragraphs>197</Paragraphs>
  <Slides>46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Flow</vt:lpstr>
      <vt:lpstr>Microsoft Photo Editor 3.0 Photo</vt:lpstr>
      <vt:lpstr>Mutagenic agents</vt:lpstr>
      <vt:lpstr>Spontaneous mutations</vt:lpstr>
      <vt:lpstr>Induced mutations</vt:lpstr>
      <vt:lpstr>Slide 4</vt:lpstr>
      <vt:lpstr>Factors that cause mutations</vt:lpstr>
      <vt:lpstr>Chemical agents</vt:lpstr>
      <vt:lpstr>Slide 7</vt:lpstr>
      <vt:lpstr>Changes in genetic material: </vt:lpstr>
      <vt:lpstr>Slide 9</vt:lpstr>
      <vt:lpstr>Slide 10</vt:lpstr>
      <vt:lpstr>Slide 11</vt:lpstr>
      <vt:lpstr>Slide 12</vt:lpstr>
      <vt:lpstr>Types of chemical agents:</vt:lpstr>
      <vt:lpstr>Environmental chemical mutagens</vt:lpstr>
      <vt:lpstr>The thalidomide effect</vt:lpstr>
      <vt:lpstr>Slide 16</vt:lpstr>
      <vt:lpstr>Non-ionizing radiation - UV</vt:lpstr>
      <vt:lpstr>Ionizing radiation</vt:lpstr>
      <vt:lpstr>Ionizing radiation</vt:lpstr>
      <vt:lpstr>Ionizing radiation</vt:lpstr>
      <vt:lpstr>Ionizing radiation</vt:lpstr>
      <vt:lpstr>Changes in genetic material:</vt:lpstr>
      <vt:lpstr>Factors that enhance the genotoxic effect of ionizing radiation</vt:lpstr>
      <vt:lpstr>Biological mutagens - viruses</vt:lpstr>
      <vt:lpstr>The role of viruses in:</vt:lpstr>
      <vt:lpstr>TESTS FOR THE DETECTION OF GENOTOXIC AGENTS</vt:lpstr>
      <vt:lpstr>Genetic toxicology</vt:lpstr>
      <vt:lpstr>Priority selection</vt:lpstr>
      <vt:lpstr>General test qualities</vt:lpstr>
      <vt:lpstr>Slide 30</vt:lpstr>
      <vt:lpstr>All tests are divided into three basic groups:</vt:lpstr>
      <vt:lpstr>1. SCE test (sister chromatid exchange test)</vt:lpstr>
      <vt:lpstr>Slide 33</vt:lpstr>
      <vt:lpstr>Slide 34</vt:lpstr>
      <vt:lpstr>Slide 35</vt:lpstr>
      <vt:lpstr>Slide 36</vt:lpstr>
      <vt:lpstr>The mechanism of SCE formation</vt:lpstr>
      <vt:lpstr>Slide 38</vt:lpstr>
      <vt:lpstr>2. MICRONUCLEUS TEST</vt:lpstr>
      <vt:lpstr>Cell types for micronucleus assay analysis:</vt:lpstr>
      <vt:lpstr>2. Human material</vt:lpstr>
      <vt:lpstr>Slide 42</vt:lpstr>
      <vt:lpstr>3. TEST OF CHROMOSOMAL ABERRATIONS IN MAMMALIAN CELLS</vt:lpstr>
      <vt:lpstr>TEST OF CHROMOSOMAL ABERRATIONS IN MAMMALIAN CELLS</vt:lpstr>
      <vt:lpstr>Slide 45</vt:lpstr>
      <vt:lpstr>Slide 46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Mutagenic agents</dc:title>
  <dc:creator>Windows User</dc:creator>
  <cp:lastModifiedBy>Windows User</cp:lastModifiedBy>
  <cp:revision>2</cp:revision>
  <dcterms:created xsi:type="dcterms:W3CDTF">2022-11-21T15:00:44Z</dcterms:created>
  <dcterms:modified xsi:type="dcterms:W3CDTF">2022-11-21T15:59:36Z</dcterms:modified>
</cp:coreProperties>
</file>